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0" r:id="rId9"/>
    <p:sldId id="265" r:id="rId10"/>
    <p:sldId id="266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9" r:id="rId35"/>
    <p:sldId id="28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9" autoAdjust="0"/>
    <p:restoredTop sz="94660"/>
  </p:normalViewPr>
  <p:slideViewPr>
    <p:cSldViewPr snapToGrid="0">
      <p:cViewPr varScale="1">
        <p:scale>
          <a:sx n="62" d="100"/>
          <a:sy n="62" d="100"/>
        </p:scale>
        <p:origin x="38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79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1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8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12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28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75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1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3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397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67155"/>
            <a:ext cx="9905999" cy="40240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8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6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7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0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0BE02-75EE-4B88-95E2-51AB744D4F8A}" type="datetimeFigureOut">
              <a:rPr lang="zh-CN" altLang="en-US" smtClean="0"/>
              <a:t>2020/2/3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05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zhangxinxu.com/study/201209/transform-perspective-translateZ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ml/03Taiji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ml/03piclunbo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ml/01waitingIc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cnblogs.com/afighter/p/573129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01waitingIco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</a:rPr>
              <a:t>HTML5+CSS3</a:t>
            </a:r>
            <a:r>
              <a:rPr lang="zh-CN" altLang="en-US" dirty="0" smtClean="0">
                <a:solidFill>
                  <a:srgbClr val="000000"/>
                </a:solidFill>
              </a:rPr>
              <a:t>微案例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929600"/>
            <a:ext cx="9905999" cy="3861601"/>
          </a:xfrm>
        </p:spPr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相关技术</a:t>
            </a:r>
            <a:endParaRPr lang="en-US" altLang="zh-CN" dirty="0" smtClean="0"/>
          </a:p>
          <a:p>
            <a:r>
              <a:rPr lang="en-US" altLang="zh-CN" dirty="0" smtClean="0"/>
              <a:t>3D</a:t>
            </a:r>
            <a:r>
              <a:rPr lang="zh-CN" altLang="en-US" dirty="0" smtClean="0"/>
              <a:t>显示基本原理：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0" name="Picture 2" descr="3Dåæ¢åæ å¾è§£ å¼ é«æ­-é«ç©ºé´-é«çæ´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2097088"/>
            <a:ext cx="350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6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en-US" altLang="zh-CN" b="1" dirty="0"/>
              <a:t>perspective</a:t>
            </a:r>
            <a:r>
              <a:rPr lang="zh-CN" altLang="en-US" b="1" dirty="0" smtClean="0"/>
              <a:t>属性：表示</a:t>
            </a:r>
            <a:r>
              <a:rPr lang="zh-CN" altLang="en-US" dirty="0"/>
              <a:t>透视，视角</a:t>
            </a:r>
            <a:endParaRPr lang="zh-CN" altLang="en-US" b="1" dirty="0"/>
          </a:p>
          <a:p>
            <a:pPr marL="0" indent="0">
              <a:buNone/>
            </a:pPr>
            <a:r>
              <a:rPr lang="zh-CN" altLang="en-US" dirty="0" smtClean="0">
                <a:hlinkClick r:id="rId2"/>
              </a:rPr>
              <a:t>案例演示 </a:t>
            </a:r>
            <a:endParaRPr lang="en-US" altLang="zh-CN" dirty="0" smtClean="0"/>
          </a:p>
          <a:p>
            <a:r>
              <a:rPr lang="en-US" altLang="zh-CN" b="1" dirty="0"/>
              <a:t>transform-style: preserve-3d</a:t>
            </a:r>
          </a:p>
          <a:p>
            <a:pPr marL="0" indent="0">
              <a:buNone/>
            </a:pPr>
            <a:r>
              <a:rPr lang="zh-CN" altLang="en-US" dirty="0"/>
              <a:t>该声明应用在</a:t>
            </a:r>
            <a:r>
              <a:rPr lang="en-US" altLang="zh-CN" dirty="0"/>
              <a:t>3D</a:t>
            </a:r>
            <a:r>
              <a:rPr lang="zh-CN" altLang="en-US" dirty="0"/>
              <a:t>变换的兄弟元素们的父元素上，也就是舞台元素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transform-origin</a:t>
            </a:r>
            <a:r>
              <a:rPr lang="zh-CN" altLang="en-US" dirty="0" smtClean="0"/>
              <a:t>属性：</a:t>
            </a:r>
            <a:r>
              <a:rPr lang="zh-CN" altLang="en-US" dirty="0"/>
              <a:t>设置旋转元素的基点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transform-origin: </a:t>
            </a:r>
            <a:r>
              <a:rPr lang="en-US" altLang="zh-CN" i="1" dirty="0"/>
              <a:t>x-axis y-axis z-axis</a:t>
            </a:r>
            <a:r>
              <a:rPr lang="en-US" altLang="zh-CN" dirty="0"/>
              <a:t>;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297114"/>
              </p:ext>
            </p:extLst>
          </p:nvPr>
        </p:nvGraphicFramePr>
        <p:xfrm>
          <a:off x="5390515" y="3835686"/>
          <a:ext cx="5917565" cy="259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950"/>
                <a:gridCol w="4501615"/>
              </a:tblGrid>
              <a:tr h="3252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值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描述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x-axis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定义视图被置于</a:t>
                      </a:r>
                      <a:r>
                        <a:rPr lang="en-US" sz="2000" kern="0">
                          <a:effectLst/>
                        </a:rPr>
                        <a:t> X </a:t>
                      </a:r>
                      <a:r>
                        <a:rPr lang="zh-CN" sz="2000" kern="0">
                          <a:effectLst/>
                        </a:rPr>
                        <a:t>轴的何处。可能的值：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left/center/right/length/%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y-axis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定义视图被置于</a:t>
                      </a:r>
                      <a:r>
                        <a:rPr lang="en-US" sz="2000" kern="0">
                          <a:effectLst/>
                        </a:rPr>
                        <a:t> Y </a:t>
                      </a:r>
                      <a:r>
                        <a:rPr lang="zh-CN" sz="2000" kern="0">
                          <a:effectLst/>
                        </a:rPr>
                        <a:t>轴的何处。可能的值：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top/center/bottom/length/%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z-axis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定义视图被置于</a:t>
                      </a:r>
                      <a:r>
                        <a:rPr lang="en-US" sz="2000" kern="0" dirty="0">
                          <a:effectLst/>
                        </a:rPr>
                        <a:t> Z </a:t>
                      </a:r>
                      <a:r>
                        <a:rPr lang="zh-CN" sz="2000" kern="0" dirty="0">
                          <a:effectLst/>
                        </a:rPr>
                        <a:t>轴的何处。可能的值：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length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26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>
            <a:normAutofit/>
          </a:bodyPr>
          <a:lstStyle/>
          <a:p>
            <a:pPr marL="88900" lvl="8" indent="0">
              <a:buNone/>
            </a:pPr>
            <a:r>
              <a:rPr lang="zh-CN" altLang="en-US" sz="2000" dirty="0" smtClean="0"/>
              <a:t>设计步骤：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设计</a:t>
            </a:r>
            <a:r>
              <a:rPr lang="en-US" altLang="zh-CN" sz="2000" dirty="0" smtClean="0"/>
              <a:t>html</a:t>
            </a:r>
          </a:p>
          <a:p>
            <a:pPr marL="88900" lvl="8" indent="0">
              <a:buNone/>
            </a:pPr>
            <a:r>
              <a:rPr lang="zh-CN" altLang="en-US" sz="2000" dirty="0" smtClean="0"/>
              <a:t>舞台</a:t>
            </a:r>
            <a:r>
              <a:rPr lang="en-US" altLang="zh-CN" sz="2000" dirty="0" smtClean="0"/>
              <a:t>div</a:t>
            </a:r>
            <a:r>
              <a:rPr lang="zh-CN" altLang="en-US" sz="2000" dirty="0" smtClean="0"/>
              <a:t>，容器 </a:t>
            </a:r>
            <a:r>
              <a:rPr lang="en-US" altLang="zh-CN" sz="2000" dirty="0" err="1" smtClean="0"/>
              <a:t>ul</a:t>
            </a:r>
            <a:r>
              <a:rPr lang="zh-CN" altLang="en-US" sz="2000" dirty="0" smtClean="0"/>
              <a:t>，旋转物体 </a:t>
            </a:r>
            <a:r>
              <a:rPr lang="en-US" altLang="zh-CN" sz="2000" dirty="0" smtClean="0"/>
              <a:t>li</a:t>
            </a:r>
          </a:p>
          <a:p>
            <a:pPr marL="88900" lvl="8" indent="0">
              <a:buNone/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设计静态的立体方块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zh-CN" altLang="en-US" sz="2000" dirty="0" smtClean="0"/>
              <a:t>舞台设置视角属性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zh-CN" altLang="en-US" sz="2000" dirty="0" smtClean="0"/>
              <a:t>容器设置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显示属性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li</a:t>
            </a:r>
            <a:r>
              <a:rPr lang="zh-CN" altLang="en-US" sz="2000" dirty="0" smtClean="0"/>
              <a:t>设置平移、指定旋转原点、旋转到适当位置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3.</a:t>
            </a:r>
            <a:r>
              <a:rPr lang="zh-CN" altLang="en-US" sz="2000" dirty="0" smtClean="0"/>
              <a:t>设计关键帧动画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4.</a:t>
            </a:r>
            <a:r>
              <a:rPr lang="zh-CN" altLang="en-US" sz="2000" dirty="0" smtClean="0"/>
              <a:t>在容器中应用关键帧动画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zh-CN" altLang="en-US" dirty="0" smtClean="0"/>
              <a:t>扩展练习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设计走马灯图片显示效果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3086619"/>
            <a:ext cx="8297862" cy="33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zh-CN" altLang="en-US" dirty="0" smtClean="0"/>
              <a:t>扩展练习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设计八卦图旋转</a:t>
            </a:r>
            <a:endParaRPr lang="en-US" altLang="zh-CN" dirty="0" smtClean="0"/>
          </a:p>
          <a:p>
            <a:r>
              <a:rPr lang="zh-CN" altLang="en-US" dirty="0" smtClean="0"/>
              <a:t>提示：设计思路：</a:t>
            </a:r>
            <a:endParaRPr lang="zh-CN" altLang="en-US" dirty="0"/>
          </a:p>
        </p:txBody>
      </p:sp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15" y="2869199"/>
            <a:ext cx="4379768" cy="3649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35" y="869805"/>
            <a:ext cx="3336781" cy="56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en-US" altLang="zh-CN" dirty="0" smtClean="0"/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28" y="1767155"/>
            <a:ext cx="4688115" cy="37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点击数字链接会切换页面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数字链接的位置和光标悬浮样式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767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相关知识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/>
              <a:t>锚链</a:t>
            </a:r>
            <a:r>
              <a:rPr lang="zh-CN" altLang="en-US" dirty="0" smtClean="0"/>
              <a:t>接和锚点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锚链</a:t>
            </a:r>
            <a:r>
              <a:rPr lang="zh-CN" altLang="en-US" dirty="0" smtClean="0"/>
              <a:t>接：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=“#</a:t>
            </a:r>
            <a:r>
              <a:rPr lang="zh-CN" altLang="en-US" dirty="0" smtClean="0"/>
              <a:t>锚点名称</a:t>
            </a:r>
            <a:r>
              <a:rPr lang="en-US" altLang="zh-CN" dirty="0" smtClean="0"/>
              <a:t>”&gt;….&lt;/a&gt;</a:t>
            </a:r>
          </a:p>
          <a:p>
            <a:pPr marL="457200" lvl="1" indent="0">
              <a:buNone/>
            </a:pPr>
            <a:r>
              <a:rPr lang="zh-CN" altLang="en-US" dirty="0"/>
              <a:t>锚</a:t>
            </a:r>
            <a:r>
              <a:rPr lang="zh-CN" altLang="en-US" dirty="0" smtClean="0"/>
              <a:t>点：如果将标签设置为锚点，可以将标签的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属性设置为锚点名称。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2.overflow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溢出隐藏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3.display</a:t>
            </a:r>
            <a:r>
              <a:rPr lang="zh-CN" altLang="en-US" dirty="0" smtClean="0"/>
              <a:t>属性的应用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647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设计静态效果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）页面基本结构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）设置静态显示效果</a:t>
            </a:r>
            <a:endParaRPr lang="en-US" altLang="zh-CN" dirty="0" smtClean="0"/>
          </a:p>
          <a:p>
            <a:r>
              <a:rPr lang="zh-CN" altLang="en-US" dirty="0" smtClean="0"/>
              <a:t>图片容器的溢出隐藏</a:t>
            </a:r>
            <a:endParaRPr lang="en-US" altLang="zh-CN" dirty="0" smtClean="0"/>
          </a:p>
          <a:p>
            <a:r>
              <a:rPr lang="zh-CN" altLang="en-US" dirty="0" smtClean="0"/>
              <a:t>数字链接正确显示。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283200" y="1105506"/>
            <a:ext cx="5341257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&lt;div class=“</a:t>
            </a:r>
            <a:r>
              <a:rPr lang="en-US" altLang="zh-CN" dirty="0" err="1" smtClean="0"/>
              <a:t>listbox</a:t>
            </a:r>
            <a:r>
              <a:rPr lang="en-US" altLang="zh-CN" dirty="0" smtClean="0"/>
              <a:t>”&gt;</a:t>
            </a:r>
          </a:p>
          <a:p>
            <a:r>
              <a:rPr lang="en-US" altLang="zh-CN" dirty="0" smtClean="0"/>
              <a:t>       &lt;div class=“</a:t>
            </a:r>
            <a:r>
              <a:rPr lang="en-US" altLang="zh-CN" dirty="0" err="1" smtClean="0"/>
              <a:t>picsbox</a:t>
            </a:r>
            <a:r>
              <a:rPr lang="en-US" altLang="zh-CN" dirty="0" smtClean="0"/>
              <a:t>”&gt;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/>
              <a:t>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 ….&gt;</a:t>
            </a:r>
            <a:r>
              <a:rPr lang="zh-CN" altLang="en-US" dirty="0" smtClean="0"/>
              <a:t>放置多张图片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endParaRPr lang="en-US" altLang="zh-CN" dirty="0"/>
          </a:p>
          <a:p>
            <a:r>
              <a:rPr lang="en-US" altLang="zh-CN" dirty="0" smtClean="0"/>
              <a:t>     &lt;/div&gt;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 &gt;</a:t>
            </a:r>
          </a:p>
          <a:p>
            <a:r>
              <a:rPr lang="en-US" altLang="zh-CN" dirty="0" smtClean="0"/>
              <a:t>         &lt;li&gt;&lt;a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=“#”&gt;1&lt;/a&gt;&lt;/li&gt;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…………………</a:t>
            </a:r>
            <a:endParaRPr lang="en-US" altLang="zh-CN" dirty="0"/>
          </a:p>
          <a:p>
            <a:r>
              <a:rPr lang="en-US" altLang="zh-CN" dirty="0" smtClean="0"/>
              <a:t>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1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、动态效果设计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）设计每个图片的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）将超链接指向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属性作为锚点。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77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file"/>
              </a:rPr>
              <a:t>案例演示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分析制作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29" y="4020344"/>
            <a:ext cx="2771775" cy="2228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5" y="2390928"/>
            <a:ext cx="2321359" cy="18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3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、扩展练习</a:t>
            </a:r>
            <a:endParaRPr lang="en-US" altLang="zh-CN" dirty="0" smtClean="0"/>
          </a:p>
          <a:p>
            <a:r>
              <a:rPr lang="zh-CN" altLang="en-US" dirty="0" smtClean="0"/>
              <a:t>搜集素材，设计至少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张图片的图片轮播，轮播内容选择我的家乡相关图片。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356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、案例演示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71" y="2518930"/>
            <a:ext cx="57626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、案例分析</a:t>
            </a:r>
            <a:endParaRPr lang="en-US" altLang="zh-CN" dirty="0" smtClean="0"/>
          </a:p>
          <a:p>
            <a:r>
              <a:rPr lang="zh-CN" altLang="en-US" dirty="0" smtClean="0"/>
              <a:t>每个扇叶使用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实现，分别用不同颜色。</a:t>
            </a:r>
            <a:endParaRPr lang="en-US" altLang="zh-CN" dirty="0" smtClean="0"/>
          </a:p>
          <a:p>
            <a:r>
              <a:rPr lang="zh-CN" altLang="en-US" dirty="0" smtClean="0"/>
              <a:t>扇叶重叠，只能使用绝对布局。</a:t>
            </a:r>
            <a:endParaRPr lang="en-US" altLang="zh-CN" dirty="0" smtClean="0"/>
          </a:p>
          <a:p>
            <a:r>
              <a:rPr lang="zh-CN" altLang="en-US" dirty="0" smtClean="0"/>
              <a:t>扇叶打开动画，使用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动作，</a:t>
            </a:r>
            <a:r>
              <a:rPr lang="en-US" altLang="zh-CN" dirty="0" smtClean="0"/>
              <a:t>transition</a:t>
            </a:r>
            <a:r>
              <a:rPr lang="zh-CN" altLang="en-US" dirty="0" smtClean="0"/>
              <a:t>过渡动画实现。</a:t>
            </a:r>
            <a:endParaRPr lang="en-US" altLang="zh-CN" dirty="0" smtClean="0"/>
          </a:p>
          <a:p>
            <a:r>
              <a:rPr lang="zh-CN" altLang="en-US" dirty="0" smtClean="0"/>
              <a:t>动画效果：旋转、透明度变化。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41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、相关知识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transition</a:t>
            </a:r>
            <a:r>
              <a:rPr lang="zh-CN" altLang="en-US" dirty="0" smtClean="0">
                <a:hlinkClick r:id="rId2"/>
              </a:rPr>
              <a:t>属性</a:t>
            </a:r>
            <a:r>
              <a:rPr lang="zh-CN" altLang="en-US" dirty="0" smtClean="0"/>
              <a:t>（常用于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动作的动画切换）</a:t>
            </a:r>
            <a:endParaRPr lang="en-US" altLang="zh-CN" dirty="0" smtClean="0"/>
          </a:p>
          <a:p>
            <a:r>
              <a:rPr lang="zh-CN" altLang="en-US" dirty="0" smtClean="0"/>
              <a:t>语法：</a:t>
            </a:r>
            <a:r>
              <a:rPr lang="en-US" altLang="zh-CN" dirty="0" smtClean="0"/>
              <a:t>transition</a:t>
            </a:r>
            <a:r>
              <a:rPr lang="en-US" altLang="zh-CN" dirty="0"/>
              <a:t>: property duration timing-function delay </a:t>
            </a:r>
            <a:endParaRPr lang="en-US" altLang="zh-CN" dirty="0" smtClean="0"/>
          </a:p>
          <a:p>
            <a:r>
              <a:rPr lang="zh-CN" altLang="en-US" dirty="0" smtClean="0"/>
              <a:t>使用方法：</a:t>
            </a:r>
            <a:endParaRPr lang="en-US" altLang="zh-CN" dirty="0" smtClean="0"/>
          </a:p>
          <a:p>
            <a:r>
              <a:rPr lang="zh-CN" altLang="en-US" dirty="0" smtClean="0"/>
              <a:t>方圆变：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8" y="3779178"/>
            <a:ext cx="2943225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89" y="1331253"/>
            <a:ext cx="4486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、设计步骤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）设计容器</a:t>
            </a:r>
            <a:r>
              <a:rPr lang="en-US" altLang="zh-CN" dirty="0" smtClean="0"/>
              <a:t>div 600px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300px</a:t>
            </a:r>
            <a:r>
              <a:rPr lang="zh-CN" altLang="en-US" dirty="0" smtClean="0"/>
              <a:t>，只显示底边框。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）设计</a:t>
            </a:r>
            <a:r>
              <a:rPr lang="en-US" altLang="zh-CN" dirty="0" smtClean="0"/>
              <a:t>13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div</a:t>
            </a:r>
            <a:r>
              <a:rPr lang="zh-CN" altLang="en-US" dirty="0" smtClean="0"/>
              <a:t>扇叶，</a:t>
            </a:r>
            <a:r>
              <a:rPr lang="en-US" altLang="zh-CN" dirty="0" smtClean="0"/>
              <a:t>200px</a:t>
            </a:r>
            <a:r>
              <a:rPr lang="zh-CN" altLang="en-US" dirty="0" smtClean="0"/>
              <a:t>*</a:t>
            </a:r>
            <a:r>
              <a:rPr lang="en-US" altLang="zh-CN" dirty="0" smtClean="0"/>
              <a:t>50px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）采用扇叶为绝对布局，水平居中，透明。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）设计容器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样式：扇叶以底部中心旋转，不透明。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5</a:t>
            </a:r>
            <a:r>
              <a:rPr lang="zh-CN" altLang="en-US" dirty="0" smtClean="0"/>
              <a:t>）设置扇叶的过渡动画。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51" y="4458488"/>
            <a:ext cx="4574315" cy="22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、扩展练习</a:t>
            </a:r>
            <a:endParaRPr lang="en-US" altLang="zh-CN" dirty="0" smtClean="0"/>
          </a:p>
          <a:p>
            <a:r>
              <a:rPr lang="zh-CN" altLang="en-US" dirty="0" smtClean="0"/>
              <a:t>仿照折扇动画，设计广告打开特效动画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3064241"/>
            <a:ext cx="7092948" cy="32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7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案例演示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4" y="2206830"/>
            <a:ext cx="5083173" cy="39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动画原理：采用过渡动画效果。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采用绝对布局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的切换动画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采用溢出隐藏技术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采用遮罩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6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相关技术：</a:t>
            </a:r>
            <a:endParaRPr lang="en-US" altLang="zh-CN" dirty="0" smtClean="0"/>
          </a:p>
          <a:p>
            <a:r>
              <a:rPr lang="en-US" altLang="zh-CN" dirty="0" smtClean="0"/>
              <a:t>1.hover</a:t>
            </a:r>
            <a:r>
              <a:rPr lang="zh-CN" altLang="en-US" dirty="0" smtClean="0"/>
              <a:t>动画</a:t>
            </a:r>
            <a:endParaRPr lang="en-US" altLang="zh-CN" dirty="0" smtClean="0"/>
          </a:p>
          <a:p>
            <a:r>
              <a:rPr lang="zh-CN" altLang="en-US" dirty="0" smtClean="0"/>
              <a:t>在指定的容器标签中设定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样式可以使指定的其他标签的样式。那么在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的时候，会切换的指定的样式。如果在标签中指定过渡属性，那么切换就会呈现动画效果。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528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设计图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42" y="1529231"/>
            <a:ext cx="7593079" cy="52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1.p:nth-child(n)</a:t>
            </a:r>
          </a:p>
          <a:p>
            <a:pPr marL="0" indent="0">
              <a:buNone/>
            </a:pPr>
            <a:r>
              <a:rPr lang="zh-CN" altLang="en-US" dirty="0" smtClean="0"/>
              <a:t>伪元素选择器，选择父元素中第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个子元素，并且该元素是</a:t>
            </a:r>
            <a:r>
              <a:rPr lang="en-US" altLang="zh-CN" dirty="0" smtClean="0"/>
              <a:t>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例如：</a:t>
            </a:r>
            <a:r>
              <a:rPr lang="en-US" altLang="zh-CN" dirty="0"/>
              <a:t>.</a:t>
            </a:r>
            <a:r>
              <a:rPr lang="en-US" altLang="zh-CN" dirty="0" err="1"/>
              <a:t>circlebox</a:t>
            </a:r>
            <a:r>
              <a:rPr lang="en-US" altLang="zh-CN" dirty="0"/>
              <a:t> p:nth-child(4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表示</a:t>
            </a:r>
            <a:r>
              <a:rPr lang="en-US" altLang="zh-CN" dirty="0"/>
              <a:t>.</a:t>
            </a:r>
            <a:r>
              <a:rPr lang="en-US" altLang="zh-CN" dirty="0" err="1"/>
              <a:t>circlebox</a:t>
            </a:r>
            <a:r>
              <a:rPr lang="en-US" altLang="zh-CN" dirty="0"/>
              <a:t> </a:t>
            </a:r>
            <a:r>
              <a:rPr lang="zh-CN" altLang="en-US" dirty="0" smtClean="0"/>
              <a:t>之下的第四个子元素，并且该元素是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，就会选中。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绝对</a:t>
            </a:r>
            <a:r>
              <a:rPr lang="en-US" altLang="zh-CN" dirty="0" smtClean="0"/>
              <a:t>-</a:t>
            </a:r>
            <a:r>
              <a:rPr lang="zh-CN" altLang="en-US" dirty="0" smtClean="0"/>
              <a:t>相对混合布局</a:t>
            </a:r>
            <a:r>
              <a:rPr lang="en-US" altLang="zh-CN" dirty="0" smtClean="0"/>
              <a:t>/</a:t>
            </a:r>
            <a:r>
              <a:rPr lang="zh-CN" altLang="en-US" dirty="0" smtClean="0"/>
              <a:t>绝对</a:t>
            </a:r>
            <a:r>
              <a:rPr lang="en-US" altLang="zh-CN" dirty="0" smtClean="0"/>
              <a:t>-</a:t>
            </a:r>
            <a:r>
              <a:rPr lang="zh-CN" altLang="en-US" dirty="0" smtClean="0"/>
              <a:t>绝对布局</a:t>
            </a:r>
            <a:endParaRPr lang="en-US" altLang="zh-CN" dirty="0" smtClean="0"/>
          </a:p>
          <a:p>
            <a:r>
              <a:rPr lang="zh-CN" altLang="en-US" dirty="0"/>
              <a:t>父</a:t>
            </a:r>
            <a:r>
              <a:rPr lang="zh-CN" altLang="en-US" dirty="0" smtClean="0"/>
              <a:t>元素是绝对或相对布局，子元素的绝对布局，那么子元素会以父元素的左上角为原点进行布局。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622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基本步骤：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设置容器</a:t>
            </a:r>
            <a:r>
              <a:rPr lang="en-US" altLang="zh-CN" dirty="0" err="1"/>
              <a:t>div.box</a:t>
            </a:r>
            <a:r>
              <a:rPr lang="zh-CN" altLang="en-US" dirty="0"/>
              <a:t>，添加</a:t>
            </a:r>
            <a:r>
              <a:rPr lang="en-US" altLang="zh-CN" dirty="0" err="1"/>
              <a:t>img</a:t>
            </a:r>
            <a:r>
              <a:rPr lang="zh-CN" altLang="en-US" dirty="0"/>
              <a:t>作为背景图片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添加蒙版，黑色，默认为透明，容器</a:t>
            </a:r>
            <a:r>
              <a:rPr lang="en-US" altLang="zh-CN" dirty="0"/>
              <a:t>hover</a:t>
            </a:r>
            <a:r>
              <a:rPr lang="zh-CN" altLang="en-US" dirty="0"/>
              <a:t>时候为</a:t>
            </a:r>
            <a:r>
              <a:rPr lang="en-US" altLang="zh-CN" dirty="0"/>
              <a:t>0.7</a:t>
            </a:r>
            <a:r>
              <a:rPr lang="zh-CN" altLang="en-US" dirty="0"/>
              <a:t>透明，添加过渡动画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zh-CN" altLang="en-US" dirty="0"/>
              <a:t>添加文字，默认</a:t>
            </a:r>
            <a:r>
              <a:rPr lang="en-US" altLang="zh-CN" dirty="0"/>
              <a:t>box</a:t>
            </a:r>
            <a:r>
              <a:rPr lang="zh-CN" altLang="en-US" dirty="0"/>
              <a:t>上部外侧，容器</a:t>
            </a:r>
            <a:r>
              <a:rPr lang="en-US" altLang="zh-CN" dirty="0"/>
              <a:t>hover</a:t>
            </a:r>
            <a:r>
              <a:rPr lang="zh-CN" altLang="en-US" dirty="0"/>
              <a:t>时候为移入，添加过渡动画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en-US" altLang="zh-CN" dirty="0"/>
              <a:t>.</a:t>
            </a:r>
            <a:r>
              <a:rPr lang="zh-CN" altLang="en-US" dirty="0"/>
              <a:t>添加两个图片，分别在左右</a:t>
            </a:r>
            <a:r>
              <a:rPr lang="zh-CN" altLang="en-US" dirty="0" smtClean="0"/>
              <a:t>两侧，容器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时候，移入添加</a:t>
            </a:r>
            <a:r>
              <a:rPr lang="zh-CN" altLang="en-US" dirty="0"/>
              <a:t>过渡动画</a:t>
            </a:r>
          </a:p>
          <a:p>
            <a:pPr marL="0" indent="0">
              <a:buNone/>
            </a:pPr>
            <a:r>
              <a:rPr lang="en-US" altLang="zh-CN" dirty="0" smtClean="0"/>
              <a:t>5</a:t>
            </a:r>
            <a:r>
              <a:rPr lang="en-US" altLang="zh-CN" dirty="0"/>
              <a:t>.</a:t>
            </a:r>
            <a:r>
              <a:rPr lang="zh-CN" altLang="en-US" dirty="0"/>
              <a:t>添加</a:t>
            </a:r>
            <a:r>
              <a:rPr lang="en-US" altLang="zh-CN" dirty="0"/>
              <a:t>body</a:t>
            </a:r>
            <a:r>
              <a:rPr lang="zh-CN" altLang="en-US" dirty="0"/>
              <a:t>黑色</a:t>
            </a:r>
            <a:r>
              <a:rPr lang="zh-CN" altLang="en-US" dirty="0" smtClean="0"/>
              <a:t>背景。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45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扩展练习：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57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垂直手风琴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4" y="2935162"/>
            <a:ext cx="10253133" cy="27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垂直手风琴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设计思路：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、锚点： </a:t>
            </a:r>
            <a:r>
              <a:rPr lang="en-US" altLang="zh-CN" dirty="0" err="1"/>
              <a:t>css</a:t>
            </a:r>
            <a:r>
              <a:rPr lang="zh-CN" altLang="en-US" dirty="0"/>
              <a:t>实现点击效果变样式 就用锚点 单页面进行跳转的时候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/>
              <a:t>、定位：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、边框写</a:t>
            </a:r>
            <a:r>
              <a:rPr lang="en-US" altLang="zh-CN" dirty="0"/>
              <a:t>3</a:t>
            </a:r>
            <a:r>
              <a:rPr lang="zh-CN" altLang="en-US" dirty="0"/>
              <a:t>角形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、当前活动窗口的控制 ：</a:t>
            </a:r>
            <a:r>
              <a:rPr lang="en-US" altLang="zh-CN" dirty="0" smtClean="0"/>
              <a:t>target</a:t>
            </a:r>
          </a:p>
          <a:p>
            <a:pPr marL="0" indent="0">
              <a:buNone/>
            </a:pPr>
            <a:r>
              <a:rPr lang="zh-CN" altLang="en-US" dirty="0"/>
              <a:t>目标伪类选择器是一个动态选择器，只有存在</a:t>
            </a:r>
            <a:r>
              <a:rPr lang="en-US" altLang="zh-CN" dirty="0" err="1"/>
              <a:t>url</a:t>
            </a:r>
            <a:r>
              <a:rPr lang="zh-CN" altLang="en-US" dirty="0"/>
              <a:t>指向该匹配元素时候，样式才会生效。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29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垂直手风琴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52" y="1799204"/>
            <a:ext cx="8772381" cy="4371903"/>
          </a:xfrm>
        </p:spPr>
      </p:pic>
    </p:spTree>
    <p:extLst>
      <p:ext uri="{BB962C8B-B14F-4D97-AF65-F5344CB8AC3E}">
        <p14:creationId xmlns:p14="http://schemas.microsoft.com/office/powerpoint/2010/main" val="70333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7.</a:t>
            </a:r>
            <a:r>
              <a:rPr lang="zh-CN" altLang="en-US" smtClean="0"/>
              <a:t>图片</a:t>
            </a:r>
            <a:r>
              <a:rPr lang="zh-CN" altLang="en-US" dirty="0" smtClean="0"/>
              <a:t>浏览放大</a:t>
            </a:r>
            <a:endParaRPr lang="zh-CN" altLang="en-US" dirty="0"/>
          </a:p>
        </p:txBody>
      </p:sp>
      <p:pic>
        <p:nvPicPr>
          <p:cNvPr id="25" name="内容占位符 2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9"/>
          <a:stretch/>
        </p:blipFill>
        <p:spPr>
          <a:xfrm>
            <a:off x="2377261" y="1424215"/>
            <a:ext cx="6998871" cy="5032003"/>
          </a:xfrm>
        </p:spPr>
      </p:pic>
    </p:spTree>
    <p:extLst>
      <p:ext uri="{BB962C8B-B14F-4D97-AF65-F5344CB8AC3E}">
        <p14:creationId xmlns:p14="http://schemas.microsoft.com/office/powerpoint/2010/main" val="405392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关键帧动画</a:t>
            </a:r>
            <a:endParaRPr lang="en-US" altLang="zh-CN" dirty="0" smtClean="0"/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：设置关键帧，</a:t>
            </a:r>
            <a:endParaRPr lang="en-US" altLang="zh-CN" dirty="0" smtClean="0"/>
          </a:p>
          <a:p>
            <a:r>
              <a:rPr lang="zh-CN" altLang="en-US" dirty="0" smtClean="0"/>
              <a:t>可以采用两种方式设置。</a:t>
            </a:r>
            <a:endParaRPr lang="en-US" altLang="zh-CN" dirty="0" smtClean="0"/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：应用动画，在需要应用动画的标签的样式中添加动漫样式属性</a:t>
            </a:r>
            <a:endParaRPr lang="en-US" altLang="zh-CN" dirty="0" smtClean="0"/>
          </a:p>
          <a:p>
            <a:r>
              <a:rPr lang="en-US" altLang="zh-CN" dirty="0"/>
              <a:t>animation: </a:t>
            </a:r>
            <a:r>
              <a:rPr lang="zh-CN" altLang="en-US" dirty="0" smtClean="0"/>
              <a:t>动画名称 动画延续时间</a:t>
            </a:r>
            <a:r>
              <a:rPr lang="en-US" altLang="zh-CN" dirty="0"/>
              <a:t>s</a:t>
            </a:r>
            <a:r>
              <a:rPr lang="en-US" altLang="zh-CN" dirty="0" smtClean="0"/>
              <a:t> [infinite]</a:t>
            </a:r>
            <a:r>
              <a:rPr lang="zh-CN" altLang="en-US" dirty="0" smtClean="0"/>
              <a:t>无限循环</a:t>
            </a:r>
            <a:r>
              <a:rPr lang="en-US" altLang="zh-CN" dirty="0" smtClean="0"/>
              <a:t> linear/ease;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762588" y="320059"/>
            <a:ext cx="4140000" cy="15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@</a:t>
            </a:r>
            <a:r>
              <a:rPr lang="en-US" altLang="zh-CN" sz="2400" dirty="0" err="1"/>
              <a:t>keyframes</a:t>
            </a:r>
            <a:r>
              <a:rPr lang="en-US" altLang="zh-CN" sz="2400" dirty="0"/>
              <a:t>  </a:t>
            </a:r>
            <a:r>
              <a:rPr lang="zh-CN" altLang="en-US" sz="2400" dirty="0"/>
              <a:t>动画名称</a:t>
            </a:r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 from{  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   to{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274588" y="1513023"/>
            <a:ext cx="4140000" cy="191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@</a:t>
            </a:r>
            <a:r>
              <a:rPr lang="en-US" altLang="zh-CN" sz="2400" dirty="0" err="1"/>
              <a:t>keyframes</a:t>
            </a:r>
            <a:r>
              <a:rPr lang="en-US" altLang="zh-CN" sz="2400" dirty="0"/>
              <a:t>  </a:t>
            </a:r>
            <a:r>
              <a:rPr lang="zh-CN" altLang="en-US" sz="2400" dirty="0"/>
              <a:t>动画名称</a:t>
            </a:r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0%{  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 50%{ </a:t>
            </a:r>
            <a:r>
              <a:rPr lang="zh-CN" altLang="en-US" sz="2400" dirty="0"/>
              <a:t>样式。。。。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100%{</a:t>
            </a:r>
            <a:r>
              <a:rPr lang="zh-CN" altLang="en-US" sz="2400" dirty="0" smtClean="0"/>
              <a:t>样式。。。。</a:t>
            </a:r>
            <a:r>
              <a:rPr lang="en-US" altLang="zh-CN" sz="2400" dirty="0" smtClean="0"/>
              <a:t>}</a:t>
            </a:r>
            <a:endParaRPr lang="en-US" altLang="zh-CN" sz="2400" dirty="0"/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71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3.CSS3</a:t>
            </a:r>
            <a:r>
              <a:rPr lang="zh-CN" altLang="en-US" dirty="0" smtClean="0"/>
              <a:t>的变形属性 </a:t>
            </a:r>
            <a:r>
              <a:rPr lang="en-US" altLang="zh-CN" dirty="0" smtClean="0"/>
              <a:t>transform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31731"/>
              </p:ext>
            </p:extLst>
          </p:nvPr>
        </p:nvGraphicFramePr>
        <p:xfrm>
          <a:off x="1723566" y="2704160"/>
          <a:ext cx="8128000" cy="377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789"/>
                <a:gridCol w="4715211"/>
              </a:tblGrid>
              <a:tr h="43953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11430" marR="11430" marT="11430" marB="114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11430" marR="11430" marT="11430" marB="1143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translate(</a:t>
                      </a:r>
                      <a:r>
                        <a:rPr lang="en-US" sz="2000" i="1" dirty="0" err="1">
                          <a:effectLst/>
                        </a:rPr>
                        <a:t>x</a:t>
                      </a:r>
                      <a:r>
                        <a:rPr lang="en-US" sz="2000" dirty="0" err="1">
                          <a:effectLst/>
                        </a:rPr>
                        <a:t>,</a:t>
                      </a:r>
                      <a:r>
                        <a:rPr lang="en-US" sz="2000" i="1" dirty="0" err="1">
                          <a:effectLst/>
                        </a:rPr>
                        <a:t>y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D </a:t>
                      </a:r>
                      <a:r>
                        <a:rPr lang="zh-CN" altLang="en-US" sz="2000" dirty="0">
                          <a:effectLst/>
                        </a:rPr>
                        <a:t>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effectLst/>
                        </a:rPr>
                        <a:t>translateX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x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translateY(</a:t>
                      </a:r>
                      <a:r>
                        <a:rPr lang="en-US" sz="2000" i="1">
                          <a:effectLst/>
                        </a:rPr>
                        <a:t>y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Y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translateZ(</a:t>
                      </a:r>
                      <a:r>
                        <a:rPr lang="en-US" sz="2000" i="1">
                          <a:effectLst/>
                        </a:rPr>
                        <a:t>z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3D </a:t>
                      </a:r>
                      <a:r>
                        <a:rPr lang="zh-CN" altLang="en-US" sz="2000" dirty="0">
                          <a:effectLst/>
                        </a:rPr>
                        <a:t>转换，只是用 </a:t>
                      </a:r>
                      <a:r>
                        <a:rPr lang="en-US" altLang="zh-CN" sz="2000" dirty="0">
                          <a:effectLst/>
                        </a:rPr>
                        <a:t>Z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translateX(</a:t>
                      </a:r>
                      <a:r>
                        <a:rPr lang="en-US" sz="2000" i="1">
                          <a:effectLst/>
                        </a:rPr>
                        <a:t>x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scale(</a:t>
                      </a:r>
                      <a:r>
                        <a:rPr lang="en-US" sz="2000" i="1" dirty="0">
                          <a:effectLst/>
                        </a:rPr>
                        <a:t>x</a:t>
                      </a:r>
                      <a:r>
                        <a:rPr lang="en-US" sz="2000" dirty="0">
                          <a:effectLst/>
                        </a:rPr>
                        <a:t>[,</a:t>
                      </a:r>
                      <a:r>
                        <a:rPr lang="en-US" sz="2000" i="1" dirty="0">
                          <a:effectLst/>
                        </a:rPr>
                        <a:t>y</a:t>
                      </a:r>
                      <a:r>
                        <a:rPr lang="en-US" sz="2000" dirty="0">
                          <a:effectLst/>
                        </a:rPr>
                        <a:t>]?)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缩放转换。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rotate(</a:t>
                      </a:r>
                      <a:r>
                        <a:rPr lang="en-US" sz="2000" i="1">
                          <a:effectLst/>
                        </a:rPr>
                        <a:t>angle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旋转，在参数中规定角度。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skew(</a:t>
                      </a:r>
                      <a:r>
                        <a:rPr lang="en-US" sz="2000" i="1">
                          <a:effectLst/>
                        </a:rPr>
                        <a:t>x-angle</a:t>
                      </a:r>
                      <a:r>
                        <a:rPr lang="en-US" sz="2000">
                          <a:effectLst/>
                        </a:rPr>
                        <a:t>,</a:t>
                      </a:r>
                      <a:r>
                        <a:rPr lang="en-US" sz="2000" i="1">
                          <a:effectLst/>
                        </a:rPr>
                        <a:t>y-angle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定义沿着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和 </a:t>
                      </a:r>
                      <a:r>
                        <a:rPr lang="en-US" altLang="zh-CN" sz="2000" dirty="0">
                          <a:effectLst/>
                        </a:rPr>
                        <a:t>Y </a:t>
                      </a:r>
                      <a:r>
                        <a:rPr lang="zh-CN" altLang="en-US" sz="2000" dirty="0">
                          <a:effectLst/>
                        </a:rPr>
                        <a:t>轴的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倾斜转换。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perspective(</a:t>
                      </a:r>
                      <a:r>
                        <a:rPr lang="en-US" sz="2000" i="1">
                          <a:effectLst/>
                        </a:rPr>
                        <a:t>n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为 </a:t>
                      </a:r>
                      <a:r>
                        <a:rPr lang="en-US" altLang="zh-CN" sz="2000" dirty="0">
                          <a:effectLst/>
                        </a:rPr>
                        <a:t>3D </a:t>
                      </a:r>
                      <a:r>
                        <a:rPr lang="zh-CN" altLang="en-US" sz="2000" dirty="0">
                          <a:effectLst/>
                        </a:rPr>
                        <a:t>转换元素定义透视视图。</a:t>
                      </a:r>
                    </a:p>
                  </a:txBody>
                  <a:tcPr marL="19050" marR="19050" marT="26670" marB="2667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66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725560"/>
            <a:ext cx="9905999" cy="4291781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 smtClean="0"/>
              <a:t>设计一个圆点的动画：小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小。</a:t>
            </a:r>
            <a:endParaRPr lang="en-US" altLang="zh-CN" dirty="0" smtClean="0"/>
          </a:p>
          <a:p>
            <a:r>
              <a:rPr lang="zh-CN" altLang="en-US" dirty="0" smtClean="0"/>
              <a:t>思路：采用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动画：</a:t>
            </a:r>
            <a:endParaRPr lang="en-US" altLang="zh-CN" dirty="0" smtClean="0"/>
          </a:p>
          <a:p>
            <a:r>
              <a:rPr lang="en-US" altLang="zh-CN" dirty="0"/>
              <a:t>			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animation: move 1.5s infinite linear;</a:t>
            </a:r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：设置每个圆点的动画延迟：</a:t>
            </a:r>
            <a:endParaRPr lang="en-US" altLang="zh-CN" dirty="0" smtClean="0"/>
          </a:p>
          <a:p>
            <a:r>
              <a:rPr lang="en-US" altLang="zh-CN" dirty="0"/>
              <a:t>animation-delay: </a:t>
            </a:r>
            <a:r>
              <a:rPr lang="en-US" altLang="zh-CN" dirty="0" smtClean="0"/>
              <a:t>0.1s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73941" y="2676831"/>
            <a:ext cx="5700252" cy="17181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@</a:t>
            </a:r>
            <a:r>
              <a:rPr lang="en-US" altLang="zh-CN" sz="2400" dirty="0" err="1" smtClean="0"/>
              <a:t>keyframes</a:t>
            </a:r>
            <a:r>
              <a:rPr lang="en-US" altLang="zh-CN" sz="2400" dirty="0" smtClean="0"/>
              <a:t> move{		</a:t>
            </a:r>
          </a:p>
          <a:p>
            <a:r>
              <a:rPr lang="en-US" altLang="zh-CN" sz="2400" dirty="0" smtClean="0"/>
              <a:t>0%{ transform: scale(0);}		</a:t>
            </a:r>
          </a:p>
          <a:p>
            <a:r>
              <a:rPr lang="en-US" altLang="zh-CN" sz="2400" dirty="0" smtClean="0"/>
              <a:t>50%{ transform: scale(1);}</a:t>
            </a:r>
          </a:p>
          <a:p>
            <a:r>
              <a:rPr lang="en-US" altLang="zh-CN" sz="2400" dirty="0" smtClean="0"/>
              <a:t>100%{ transform: scale(0);}}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389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问题分析：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顺序问题，如果各个点的动画顺序不符合需要，通常是由于设置段落标签的顺序问题。</a:t>
            </a:r>
            <a:endParaRPr lang="en-US" altLang="zh-CN" dirty="0" smtClean="0"/>
          </a:p>
          <a:p>
            <a:r>
              <a:rPr lang="zh-CN" altLang="en-US" dirty="0" smtClean="0"/>
              <a:t>思考：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如何在改变大小的同时，改变颜色和透明度？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file"/>
              </a:rPr>
              <a:t>1.</a:t>
            </a:r>
            <a:r>
              <a:rPr lang="zh-CN" altLang="en-US" dirty="0" smtClean="0">
                <a:hlinkClick r:id="rId2" action="ppaction://hlinkfile"/>
              </a:rPr>
              <a:t>案例演示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99" y="1944698"/>
            <a:ext cx="6154275" cy="44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分析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87" y="2039488"/>
            <a:ext cx="3961013" cy="4339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62" y="2039489"/>
            <a:ext cx="4981256" cy="43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8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4657</TotalTime>
  <Words>1364</Words>
  <Application>Microsoft Office PowerPoint</Application>
  <PresentationFormat>宽屏</PresentationFormat>
  <Paragraphs>207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Tw Cen MT</vt:lpstr>
      <vt:lpstr>宋体</vt:lpstr>
      <vt:lpstr>Arial</vt:lpstr>
      <vt:lpstr>Calibri</vt:lpstr>
      <vt:lpstr>Times New Roman</vt:lpstr>
      <vt:lpstr>Trebuchet MS</vt:lpstr>
      <vt:lpstr>电路</vt:lpstr>
      <vt:lpstr>HTML5+CSS3微案例</vt:lpstr>
      <vt:lpstr>1.等待图标设计</vt:lpstr>
      <vt:lpstr>1.等待图标设计</vt:lpstr>
      <vt:lpstr>1.等待图标设计</vt:lpstr>
      <vt:lpstr>1.等待图标设计</vt:lpstr>
      <vt:lpstr>1.等待图标设计</vt:lpstr>
      <vt:lpstr>1.等待图标设计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3.图片轮播</vt:lpstr>
      <vt:lpstr>3.图片轮播</vt:lpstr>
      <vt:lpstr>3.图片轮播</vt:lpstr>
      <vt:lpstr>3.图片轮播</vt:lpstr>
      <vt:lpstr>3.图片轮播</vt:lpstr>
      <vt:lpstr>3.图片轮播</vt:lpstr>
      <vt:lpstr>4.折扇打开动画</vt:lpstr>
      <vt:lpstr>4.折扇打开动画</vt:lpstr>
      <vt:lpstr>4.折扇打开动画</vt:lpstr>
      <vt:lpstr>4.折扇打开动画</vt:lpstr>
      <vt:lpstr>4.折扇打开动画</vt:lpstr>
      <vt:lpstr>5.网页图片广告动画</vt:lpstr>
      <vt:lpstr>5.网页图片广告动画</vt:lpstr>
      <vt:lpstr>5.网页图片广告动画</vt:lpstr>
      <vt:lpstr>5.网页图片广告动画</vt:lpstr>
      <vt:lpstr>5.网页图片广告动画</vt:lpstr>
      <vt:lpstr>5.网页图片广告动画</vt:lpstr>
      <vt:lpstr>6.垂直手风琴</vt:lpstr>
      <vt:lpstr>6.垂直手风琴</vt:lpstr>
      <vt:lpstr>6.垂直手风琴</vt:lpstr>
      <vt:lpstr>7.图片浏览放大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HTML5+CSS3微案例</dc:title>
  <dc:creator>陈辉</dc:creator>
  <cp:lastModifiedBy>陈 辉</cp:lastModifiedBy>
  <cp:revision>59</cp:revision>
  <dcterms:created xsi:type="dcterms:W3CDTF">2018-04-04T02:42:27Z</dcterms:created>
  <dcterms:modified xsi:type="dcterms:W3CDTF">2020-02-03T14:19:49Z</dcterms:modified>
</cp:coreProperties>
</file>